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08" r:id="rId2"/>
    <p:sldId id="861" r:id="rId3"/>
    <p:sldId id="863" r:id="rId4"/>
    <p:sldId id="862" r:id="rId5"/>
    <p:sldId id="867" r:id="rId6"/>
    <p:sldId id="860" r:id="rId7"/>
    <p:sldId id="321" r:id="rId8"/>
    <p:sldId id="868" r:id="rId9"/>
    <p:sldId id="281" r:id="rId10"/>
  </p:sldIdLst>
  <p:sldSz cx="12192000" cy="6858000"/>
  <p:notesSz cx="6742113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61036"/>
    <a:srgbClr val="BC091B"/>
    <a:srgbClr val="646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32" autoAdjust="0"/>
    <p:restoredTop sz="86407" autoAdjust="0"/>
  </p:normalViewPr>
  <p:slideViewPr>
    <p:cSldViewPr>
      <p:cViewPr varScale="1">
        <p:scale>
          <a:sx n="107" d="100"/>
          <a:sy n="107" d="100"/>
        </p:scale>
        <p:origin x="184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8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FB61D-C26E-4802-9CBA-894210727D04}" type="datetimeFigureOut">
              <a:rPr lang="de-AT" smtClean="0"/>
              <a:t>11.06.24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7E38-9029-42ED-AFCD-CF57FC6F7A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7005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67E38-9029-42ED-AFCD-CF57FC6F7A29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9925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67E38-9029-42ED-AFCD-CF57FC6F7A29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5321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67E38-9029-42ED-AFCD-CF57FC6F7A29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8638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67E38-9029-42ED-AFCD-CF57FC6F7A29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2349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67E38-9029-42ED-AFCD-CF57FC6F7A29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8953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67E38-9029-42ED-AFCD-CF57FC6F7A29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2886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67E38-9029-42ED-AFCD-CF57FC6F7A29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6486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elfolie ohne Bild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12216680" cy="386104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95401" y="4417009"/>
            <a:ext cx="7632848" cy="4521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>
                <a:latin typeface="+mj-lt"/>
                <a:ea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  <a:endParaRPr lang="de-AT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99592" y="5209097"/>
            <a:ext cx="7632848" cy="4521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500" b="0">
                <a:latin typeface="+mj-lt"/>
                <a:ea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Datum</a:t>
            </a:r>
            <a:endParaRPr lang="de-AT" dirty="0"/>
          </a:p>
        </p:txBody>
      </p:sp>
      <p:sp>
        <p:nvSpPr>
          <p:cNvPr id="7" name="Titelplatzhalter 2">
            <a:extLst>
              <a:ext uri="{FF2B5EF4-FFF2-40B4-BE49-F238E27FC236}">
                <a16:creationId xmlns:a16="http://schemas.microsoft.com/office/drawing/2014/main" id="{42B289A7-316E-A243-8CFC-350AD28A00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8959551" cy="1563382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 err="1"/>
              <a:t>TITEl</a:t>
            </a:r>
            <a:endParaRPr lang="de-AT" dirty="0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AFDA0E27-DA59-B9EE-376F-1ADDDAECBB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287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mit Bild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12216680" cy="386104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E8CFC022-9EAA-324E-800D-8EA56E2687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401" y="4417009"/>
            <a:ext cx="7632848" cy="4521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>
                <a:latin typeface="+mj-lt"/>
                <a:ea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  <a:endParaRPr lang="de-AT" dirty="0"/>
          </a:p>
        </p:txBody>
      </p:sp>
      <p:sp>
        <p:nvSpPr>
          <p:cNvPr id="12" name="Titelplatzhalter 2">
            <a:extLst>
              <a:ext uri="{FF2B5EF4-FFF2-40B4-BE49-F238E27FC236}">
                <a16:creationId xmlns:a16="http://schemas.microsoft.com/office/drawing/2014/main" id="{ABED24AD-D3DC-E34D-B7DC-957DBD2D3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6805"/>
            <a:ext cx="4927105" cy="1418019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  <a:endParaRPr lang="de-AT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1"/>
            <a:ext cx="6071320" cy="386104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dirty="0"/>
              <a:t>Titelseite Bild einfügen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99592" y="5209097"/>
            <a:ext cx="7632848" cy="4521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500" b="0">
                <a:latin typeface="+mj-lt"/>
                <a:ea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Datum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951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2">
            <a:extLst>
              <a:ext uri="{FF2B5EF4-FFF2-40B4-BE49-F238E27FC236}">
                <a16:creationId xmlns:a16="http://schemas.microsoft.com/office/drawing/2014/main" id="{4F9F1D3D-A84F-8141-A535-6B88DC078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9535617" cy="987318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INHALTSVERZEICHNIS</a:t>
            </a:r>
            <a:endParaRPr lang="de-AT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67409" y="1995243"/>
            <a:ext cx="9505055" cy="3449981"/>
          </a:xfrm>
        </p:spPr>
        <p:txBody>
          <a:bodyPr>
            <a:noAutofit/>
          </a:bodyPr>
          <a:lstStyle>
            <a:lvl1pPr marL="514350" indent="-514350">
              <a:buClr>
                <a:srgbClr val="D61036"/>
              </a:buClr>
              <a:buSzPct val="100000"/>
              <a:buFont typeface="+mj-lt"/>
              <a:buAutoNum type="arabicPeriod"/>
              <a:defRPr sz="2600" b="0">
                <a:latin typeface="+mj-lt"/>
                <a:ea typeface="Verdana" panose="020B0604030504040204" pitchFamily="34" charset="0"/>
              </a:defRPr>
            </a:lvl1pPr>
            <a:lvl2pPr marL="800100" indent="-342900">
              <a:buClr>
                <a:srgbClr val="D61036"/>
              </a:buClr>
              <a:buSzPct val="100000"/>
              <a:buFont typeface="Symbol" panose="05050102010706020507" pitchFamily="18" charset="2"/>
              <a:buChar char="-"/>
              <a:defRPr baseline="0">
                <a:solidFill>
                  <a:schemeClr val="accent1"/>
                </a:solidFill>
              </a:defRPr>
            </a:lvl2pPr>
            <a:lvl3pPr>
              <a:defRPr/>
            </a:lvl3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1"/>
            <a:endParaRPr lang="de-DE" dirty="0"/>
          </a:p>
          <a:p>
            <a:pPr lvl="1"/>
            <a:endParaRPr lang="de-AT" dirty="0"/>
          </a:p>
        </p:txBody>
      </p:sp>
      <p:pic>
        <p:nvPicPr>
          <p:cNvPr id="2" name="Grafik 8">
            <a:extLst>
              <a:ext uri="{FF2B5EF4-FFF2-40B4-BE49-F238E27FC236}">
                <a16:creationId xmlns:a16="http://schemas.microsoft.com/office/drawing/2014/main" id="{AE3ACDFF-CF7B-F760-C27D-62E2FDF3E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626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Überschrift_Lauf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2">
            <a:extLst>
              <a:ext uri="{FF2B5EF4-FFF2-40B4-BE49-F238E27FC236}">
                <a16:creationId xmlns:a16="http://schemas.microsoft.com/office/drawing/2014/main" id="{4F9F1D3D-A84F-8141-A535-6B88DC078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9535617" cy="987318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Folie mit Aufzählung</a:t>
            </a:r>
            <a:endParaRPr lang="de-AT" dirty="0"/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67409" y="1995243"/>
            <a:ext cx="9505055" cy="3449981"/>
          </a:xfrm>
        </p:spPr>
        <p:txBody>
          <a:bodyPr>
            <a:noAutofit/>
          </a:bodyPr>
          <a:lstStyle>
            <a:lvl1pPr marL="342900" indent="-342900">
              <a:buClr>
                <a:srgbClr val="D61036"/>
              </a:buClr>
              <a:buSzPct val="125000"/>
              <a:buFont typeface="Arial" panose="020B0604020202020204" pitchFamily="34" charset="0"/>
              <a:buChar char="•"/>
              <a:defRPr sz="2600" b="0">
                <a:latin typeface="+mj-lt"/>
                <a:ea typeface="Verdana" panose="020B0604030504040204" pitchFamily="34" charset="0"/>
              </a:defRPr>
            </a:lvl1pPr>
            <a:lvl2pPr marL="800100" indent="-342900">
              <a:buClr>
                <a:srgbClr val="D61036"/>
              </a:buClr>
              <a:buSzPct val="100000"/>
              <a:buFont typeface="Symbol" panose="05050102010706020507" pitchFamily="18" charset="2"/>
              <a:buChar char="-"/>
              <a:defRPr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de-DE" dirty="0"/>
              <a:t>Text</a:t>
            </a:r>
          </a:p>
          <a:p>
            <a:pPr lvl="1"/>
            <a:endParaRPr lang="de-DE" dirty="0"/>
          </a:p>
          <a:p>
            <a:pPr lvl="1"/>
            <a:endParaRPr lang="de-AT" dirty="0"/>
          </a:p>
        </p:txBody>
      </p:sp>
      <p:pic>
        <p:nvPicPr>
          <p:cNvPr id="2" name="Grafik 8">
            <a:extLst>
              <a:ext uri="{FF2B5EF4-FFF2-40B4-BE49-F238E27FC236}">
                <a16:creationId xmlns:a16="http://schemas.microsoft.com/office/drawing/2014/main" id="{738930FF-911C-B372-1618-0463FB78EA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27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Überschrift_Lauf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2">
            <a:extLst>
              <a:ext uri="{FF2B5EF4-FFF2-40B4-BE49-F238E27FC236}">
                <a16:creationId xmlns:a16="http://schemas.microsoft.com/office/drawing/2014/main" id="{4F9F1D3D-A84F-8141-A535-6B88DC078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9535617" cy="987318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Folie mit Text</a:t>
            </a:r>
            <a:endParaRPr lang="de-AT" dirty="0"/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67409" y="1995243"/>
            <a:ext cx="9505055" cy="3449981"/>
          </a:xfrm>
        </p:spPr>
        <p:txBody>
          <a:bodyPr>
            <a:noAutofit/>
          </a:bodyPr>
          <a:lstStyle>
            <a:lvl1pPr marL="0" indent="0">
              <a:buClr>
                <a:srgbClr val="D61036"/>
              </a:buClr>
              <a:buSzPct val="125000"/>
              <a:buFontTx/>
              <a:buNone/>
              <a:defRPr sz="2600" b="0">
                <a:latin typeface="+mj-lt"/>
                <a:ea typeface="Verdana" panose="020B0604030504040204" pitchFamily="34" charset="0"/>
              </a:defRPr>
            </a:lvl1pPr>
            <a:lvl2pPr marL="800100" indent="-342900">
              <a:buClr>
                <a:srgbClr val="D61036"/>
              </a:buClr>
              <a:buSzPct val="100000"/>
              <a:buFont typeface="Symbol" panose="05050102010706020507" pitchFamily="18" charset="2"/>
              <a:buChar char="-"/>
              <a:defRPr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de-DE" dirty="0"/>
              <a:t>Text</a:t>
            </a:r>
          </a:p>
          <a:p>
            <a:pPr lvl="1"/>
            <a:endParaRPr lang="de-DE" dirty="0"/>
          </a:p>
          <a:p>
            <a:pPr lvl="1"/>
            <a:endParaRPr lang="de-AT" dirty="0"/>
          </a:p>
        </p:txBody>
      </p:sp>
      <p:pic>
        <p:nvPicPr>
          <p:cNvPr id="2" name="Grafik 8">
            <a:extLst>
              <a:ext uri="{FF2B5EF4-FFF2-40B4-BE49-F238E27FC236}">
                <a16:creationId xmlns:a16="http://schemas.microsoft.com/office/drawing/2014/main" id="{C1829AE6-26EA-EBBB-6763-0E9419BC6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79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Überschrift/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2">
            <a:extLst>
              <a:ext uri="{FF2B5EF4-FFF2-40B4-BE49-F238E27FC236}">
                <a16:creationId xmlns:a16="http://schemas.microsoft.com/office/drawing/2014/main" id="{EEDF3FF6-3CB2-9B48-9CFD-735478977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10975776" cy="987318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Folie mit Aufzählung</a:t>
            </a:r>
            <a:endParaRPr lang="de-AT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7409" y="1995243"/>
            <a:ext cx="5328591" cy="3449981"/>
          </a:xfrm>
        </p:spPr>
        <p:txBody>
          <a:bodyPr>
            <a:noAutofit/>
          </a:bodyPr>
          <a:lstStyle>
            <a:lvl1pPr marL="342900" indent="-342900">
              <a:buClr>
                <a:srgbClr val="D61036"/>
              </a:buClr>
              <a:buSzPct val="125000"/>
              <a:buFont typeface="Arial" panose="020B0604020202020204" pitchFamily="34" charset="0"/>
              <a:buChar char="•"/>
              <a:defRPr sz="2600" b="0">
                <a:latin typeface="+mj-lt"/>
                <a:ea typeface="Verdana" panose="020B0604030504040204" pitchFamily="34" charset="0"/>
              </a:defRPr>
            </a:lvl1pPr>
            <a:lvl2pPr marL="800100" indent="-342900">
              <a:buClr>
                <a:srgbClr val="D61036"/>
              </a:buClr>
              <a:buSzPct val="100000"/>
              <a:buFont typeface="Symbol" panose="05050102010706020507" pitchFamily="18" charset="2"/>
              <a:buChar char="-"/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384032" y="1995243"/>
            <a:ext cx="5328591" cy="3449981"/>
          </a:xfrm>
        </p:spPr>
        <p:txBody>
          <a:bodyPr>
            <a:noAutofit/>
          </a:bodyPr>
          <a:lstStyle>
            <a:lvl1pPr marL="0" indent="0">
              <a:buClr>
                <a:srgbClr val="D61036"/>
              </a:buClr>
              <a:buSzPct val="150000"/>
              <a:buFontTx/>
              <a:buNone/>
              <a:defRPr sz="2600" b="0">
                <a:latin typeface="+mj-lt"/>
                <a:ea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Text</a:t>
            </a:r>
            <a:endParaRPr lang="de-AT" dirty="0"/>
          </a:p>
        </p:txBody>
      </p:sp>
      <p:pic>
        <p:nvPicPr>
          <p:cNvPr id="2" name="Grafik 8">
            <a:extLst>
              <a:ext uri="{FF2B5EF4-FFF2-40B4-BE49-F238E27FC236}">
                <a16:creationId xmlns:a16="http://schemas.microsoft.com/office/drawing/2014/main" id="{1DCECFA9-2D9A-A6E7-553E-E3BD756F6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90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 userDrawn="1"/>
        </p:nvSpPr>
        <p:spPr>
          <a:xfrm>
            <a:off x="-1" y="6453336"/>
            <a:ext cx="10318097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C12382E1-D5BF-4899-83D8-F6C5661900EF}" type="slidenum">
              <a:rPr lang="de-AT" sz="700" smtClean="0">
                <a:solidFill>
                  <a:srgbClr val="646567"/>
                </a:solidFill>
                <a:latin typeface="+mj-lt"/>
              </a:rPr>
              <a:pPr algn="ctr"/>
              <a:t>‹Nr.›</a:t>
            </a:fld>
            <a:endParaRPr lang="de-AT" sz="700" dirty="0">
              <a:solidFill>
                <a:srgbClr val="646567"/>
              </a:solidFill>
              <a:latin typeface="+mj-lt"/>
            </a:endParaRPr>
          </a:p>
        </p:txBody>
      </p:sp>
      <p:sp>
        <p:nvSpPr>
          <p:cNvPr id="14" name="Titelplatzhalter 2">
            <a:extLst>
              <a:ext uri="{FF2B5EF4-FFF2-40B4-BE49-F238E27FC236}">
                <a16:creationId xmlns:a16="http://schemas.microsoft.com/office/drawing/2014/main" id="{0E1D57ED-3901-8643-8873-DD2158FC48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10975728" cy="987318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Folie mit Text und Bild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56363" y="1995488"/>
            <a:ext cx="5256212" cy="344973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67409" y="1995243"/>
            <a:ext cx="5328591" cy="3449981"/>
          </a:xfrm>
        </p:spPr>
        <p:txBody>
          <a:bodyPr>
            <a:noAutofit/>
          </a:bodyPr>
          <a:lstStyle>
            <a:lvl1pPr marL="342900" indent="-342900">
              <a:buClr>
                <a:srgbClr val="D61036"/>
              </a:buClr>
              <a:buSzPct val="125000"/>
              <a:buFont typeface="Arial" panose="020B0604020202020204" pitchFamily="34" charset="0"/>
              <a:buChar char="•"/>
              <a:defRPr sz="2600" b="0">
                <a:latin typeface="+mj-lt"/>
                <a:ea typeface="Verdana" panose="020B0604030504040204" pitchFamily="34" charset="0"/>
              </a:defRPr>
            </a:lvl1pPr>
            <a:lvl2pPr marL="800100" indent="-342900">
              <a:buClr>
                <a:srgbClr val="D61036"/>
              </a:buClr>
              <a:buSzPct val="100000"/>
              <a:buFont typeface="Symbol" panose="05050102010706020507" pitchFamily="18" charset="2"/>
              <a:buChar char="-"/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de-DE" dirty="0"/>
              <a:t>Text</a:t>
            </a:r>
          </a:p>
        </p:txBody>
      </p:sp>
      <p:pic>
        <p:nvPicPr>
          <p:cNvPr id="2" name="Grafik 8">
            <a:extLst>
              <a:ext uri="{FF2B5EF4-FFF2-40B4-BE49-F238E27FC236}">
                <a16:creationId xmlns:a16="http://schemas.microsoft.com/office/drawing/2014/main" id="{0D24137C-6160-377C-7EF8-1D5A0C173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595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Überschrift_Lauf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2">
            <a:extLst>
              <a:ext uri="{FF2B5EF4-FFF2-40B4-BE49-F238E27FC236}">
                <a16:creationId xmlns:a16="http://schemas.microsoft.com/office/drawing/2014/main" id="{4F9F1D3D-A84F-8141-A535-6B88DC078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9535617" cy="523468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Folie mit </a:t>
            </a:r>
            <a:r>
              <a:rPr lang="de-DE" dirty="0" err="1"/>
              <a:t>untertitel</a:t>
            </a:r>
            <a:endParaRPr lang="de-AT" dirty="0"/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43199" y="948926"/>
            <a:ext cx="9529265" cy="3282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0">
                <a:latin typeface="+mj-lt"/>
                <a:ea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  <a:endParaRPr lang="de-AT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67409" y="1995243"/>
            <a:ext cx="9505055" cy="3449981"/>
          </a:xfrm>
        </p:spPr>
        <p:txBody>
          <a:bodyPr>
            <a:noAutofit/>
          </a:bodyPr>
          <a:lstStyle>
            <a:lvl1pPr marL="342900" indent="-342900">
              <a:buClr>
                <a:srgbClr val="D61036"/>
              </a:buClr>
              <a:buSzPct val="125000"/>
              <a:buFont typeface="Arial" panose="020B0604020202020204" pitchFamily="34" charset="0"/>
              <a:buChar char="•"/>
              <a:defRPr sz="2600" b="0">
                <a:latin typeface="+mj-lt"/>
                <a:ea typeface="Verdana" panose="020B0604030504040204" pitchFamily="34" charset="0"/>
              </a:defRPr>
            </a:lvl1pPr>
            <a:lvl2pPr marL="800100" indent="-342900">
              <a:buClr>
                <a:srgbClr val="D61036"/>
              </a:buClr>
              <a:buSzPct val="100000"/>
              <a:buFont typeface="Symbol" panose="05050102010706020507" pitchFamily="18" charset="2"/>
              <a:buChar char="-"/>
              <a:defRPr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de-DE" dirty="0"/>
              <a:t>Text</a:t>
            </a:r>
          </a:p>
          <a:p>
            <a:pPr lvl="1"/>
            <a:endParaRPr lang="de-DE" dirty="0"/>
          </a:p>
          <a:p>
            <a:pPr lvl="1"/>
            <a:endParaRPr lang="de-AT" dirty="0"/>
          </a:p>
        </p:txBody>
      </p:sp>
      <p:pic>
        <p:nvPicPr>
          <p:cNvPr id="2" name="Grafik 8">
            <a:extLst>
              <a:ext uri="{FF2B5EF4-FFF2-40B4-BE49-F238E27FC236}">
                <a16:creationId xmlns:a16="http://schemas.microsoft.com/office/drawing/2014/main" id="{FE011B9B-6096-EA92-A459-F59138ED42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5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12216680" cy="386104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elplatzhalter 2">
            <a:extLst>
              <a:ext uri="{FF2B5EF4-FFF2-40B4-BE49-F238E27FC236}">
                <a16:creationId xmlns:a16="http://schemas.microsoft.com/office/drawing/2014/main" id="{C0439349-AD15-7946-A98B-9FFB46DC7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3414937" cy="771294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VIELEN DANK</a:t>
            </a:r>
            <a:endParaRPr lang="de-AT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10232"/>
            <a:ext cx="3581400" cy="3440584"/>
          </a:xfrm>
          <a:prstGeom prst="rect">
            <a:avLst/>
          </a:prstGeom>
        </p:spPr>
      </p:pic>
      <p:pic>
        <p:nvPicPr>
          <p:cNvPr id="3" name="Grafik 8">
            <a:extLst>
              <a:ext uri="{FF2B5EF4-FFF2-40B4-BE49-F238E27FC236}">
                <a16:creationId xmlns:a16="http://schemas.microsoft.com/office/drawing/2014/main" id="{57638C9B-5649-3FE9-4170-596B292727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72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12216680" cy="386104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elplatzhalter 2">
            <a:extLst>
              <a:ext uri="{FF2B5EF4-FFF2-40B4-BE49-F238E27FC236}">
                <a16:creationId xmlns:a16="http://schemas.microsoft.com/office/drawing/2014/main" id="{C0439349-AD15-7946-A98B-9FFB46DC7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47" y="425458"/>
            <a:ext cx="3414937" cy="771294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VIELEN DANK</a:t>
            </a:r>
            <a:endParaRPr lang="de-AT" dirty="0"/>
          </a:p>
        </p:txBody>
      </p:sp>
      <p:pic>
        <p:nvPicPr>
          <p:cNvPr id="2" name="Grafik 8">
            <a:extLst>
              <a:ext uri="{FF2B5EF4-FFF2-40B4-BE49-F238E27FC236}">
                <a16:creationId xmlns:a16="http://schemas.microsoft.com/office/drawing/2014/main" id="{8A29807E-22A0-72EE-8F36-C56F0F531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5661248"/>
            <a:ext cx="1415910" cy="9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27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platzhalter 2"/>
          <p:cNvSpPr>
            <a:spLocks noGrp="1"/>
          </p:cNvSpPr>
          <p:nvPr>
            <p:ph type="title"/>
          </p:nvPr>
        </p:nvSpPr>
        <p:spPr>
          <a:xfrm>
            <a:off x="736847" y="425458"/>
            <a:ext cx="8959551" cy="987318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/>
          <a:p>
            <a:r>
              <a:rPr lang="de-DE" dirty="0"/>
              <a:t>TITELMASTERFORMAT</a:t>
            </a:r>
            <a:endParaRPr lang="de-AT" dirty="0"/>
          </a:p>
        </p:txBody>
      </p:sp>
      <p:sp>
        <p:nvSpPr>
          <p:cNvPr id="4" name="Textplatzhalter 3"/>
          <p:cNvSpPr>
            <a:spLocks noGrp="1" noChangeAspect="1"/>
          </p:cNvSpPr>
          <p:nvPr>
            <p:ph type="body" idx="1"/>
          </p:nvPr>
        </p:nvSpPr>
        <p:spPr>
          <a:xfrm>
            <a:off x="736849" y="1772818"/>
            <a:ext cx="8959550" cy="43204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AT" dirty="0"/>
              <a:t>Hier steht ein Text</a:t>
            </a:r>
          </a:p>
          <a:p>
            <a:pPr lvl="1"/>
            <a:r>
              <a:rPr lang="de-AT" dirty="0"/>
              <a:t>Ebene 1</a:t>
            </a:r>
          </a:p>
          <a:p>
            <a:pPr lvl="2"/>
            <a:r>
              <a:rPr lang="de-AT" dirty="0"/>
              <a:t>Ebene 2</a:t>
            </a:r>
          </a:p>
          <a:p>
            <a:pPr lvl="3"/>
            <a:r>
              <a:rPr lang="de-AT" dirty="0"/>
              <a:t>Ebene 3</a:t>
            </a:r>
          </a:p>
          <a:p>
            <a:pPr lvl="4"/>
            <a:r>
              <a:rPr lang="de-AT" dirty="0"/>
              <a:t>Ebene 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FC1302C-8B2A-6B4C-BA83-7BD5AC99E551}"/>
              </a:ext>
            </a:extLst>
          </p:cNvPr>
          <p:cNvSpPr txBox="1"/>
          <p:nvPr userDrawn="1"/>
        </p:nvSpPr>
        <p:spPr>
          <a:xfrm>
            <a:off x="684813" y="6309320"/>
            <a:ext cx="36589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www.gpa.at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50C2CC2-0671-8847-9DC3-F16F817B041E}"/>
              </a:ext>
            </a:extLst>
          </p:cNvPr>
          <p:cNvSpPr txBox="1"/>
          <p:nvPr userDrawn="1"/>
        </p:nvSpPr>
        <p:spPr>
          <a:xfrm>
            <a:off x="-1" y="6458233"/>
            <a:ext cx="10318097" cy="979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C12382E1-D5BF-4899-83D8-F6C5661900EF}" type="slidenum">
              <a:rPr lang="de-AT" sz="700" smtClean="0">
                <a:solidFill>
                  <a:srgbClr val="646567"/>
                </a:solidFill>
                <a:latin typeface="+mj-lt"/>
              </a:rPr>
              <a:pPr algn="ctr"/>
              <a:t>‹Nr.›</a:t>
            </a:fld>
            <a:endParaRPr lang="de-AT" sz="700" dirty="0">
              <a:solidFill>
                <a:srgbClr val="646567"/>
              </a:solidFill>
              <a:latin typeface="+mj-lt"/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5837014"/>
            <a:ext cx="1439807" cy="7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6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7" r:id="rId2"/>
    <p:sldLayoutId id="2147483659" r:id="rId3"/>
    <p:sldLayoutId id="2147483653" r:id="rId4"/>
    <p:sldLayoutId id="2147483662" r:id="rId5"/>
    <p:sldLayoutId id="2147483654" r:id="rId6"/>
    <p:sldLayoutId id="2147483655" r:id="rId7"/>
    <p:sldLayoutId id="2147483661" r:id="rId8"/>
    <p:sldLayoutId id="2147483656" r:id="rId9"/>
    <p:sldLayoutId id="2147483658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 cap="all" baseline="0">
          <a:solidFill>
            <a:srgbClr val="D61036"/>
          </a:solidFill>
          <a:latin typeface="+mj-lt"/>
          <a:ea typeface="Verdana" panose="020B0604030504040204" pitchFamily="34" charset="0"/>
          <a:cs typeface="Arial Black" panose="020B0A04020102020204" pitchFamily="34" charset="0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Clr>
          <a:srgbClr val="D61036"/>
        </a:buClr>
        <a:buSzPct val="125000"/>
        <a:buFont typeface="Arial" panose="020B0604020202020204" pitchFamily="34" charset="0"/>
        <a:buChar char="•"/>
        <a:defRPr sz="2600" kern="1200">
          <a:solidFill>
            <a:schemeClr val="accent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  <a:lvl2pPr marL="800100" indent="-342900" algn="l" defTabSz="914400" rtl="0" eaLnBrk="1" latinLnBrk="0" hangingPunct="1">
        <a:spcBef>
          <a:spcPct val="20000"/>
        </a:spcBef>
        <a:buClr>
          <a:srgbClr val="D61036"/>
        </a:buClr>
        <a:buFont typeface="Symbol" panose="05050102010706020507" pitchFamily="18" charset="2"/>
        <a:buChar char="-"/>
        <a:defRPr sz="2200" kern="120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Clr>
          <a:srgbClr val="D61036"/>
        </a:buClr>
        <a:buSzPct val="80000"/>
        <a:buFont typeface="Symbol" panose="05050102010706020507" pitchFamily="18" charset="2"/>
        <a:buChar char="-"/>
        <a:defRPr sz="2000" kern="120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61036"/>
        </a:buClr>
        <a:buSzPct val="80000"/>
        <a:buFont typeface="Symbol" panose="05050102010706020507" pitchFamily="18" charset="2"/>
        <a:buChar char="-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D61036"/>
        </a:buClr>
        <a:buSzPct val="80000"/>
        <a:buFont typeface="Symbol" panose="05050102010706020507" pitchFamily="18" charset="2"/>
        <a:buChar char="-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Clr>
          <a:srgbClr val="D61036"/>
        </a:buClr>
        <a:buFont typeface="Symbol" panose="05050102010706020507" pitchFamily="18" charset="2"/>
        <a:buNone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rgbClr val="D61036"/>
        </a:buClr>
        <a:buFont typeface="Symbol" panose="05050102010706020507" pitchFamily="18" charset="2"/>
        <a:buChar char="-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rgbClr val="D61036"/>
        </a:buClr>
        <a:buFont typeface="Symbol" panose="05050102010706020507" pitchFamily="18" charset="2"/>
        <a:buChar char="-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44A1E-DF06-47BD-9F97-F482D339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Wir haben einen </a:t>
            </a:r>
            <a:r>
              <a:rPr lang="de-DE" b="1" dirty="0" err="1"/>
              <a:t>abschluss</a:t>
            </a:r>
            <a:r>
              <a:rPr lang="de-DE" b="1" dirty="0"/>
              <a:t>!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3B077C-4F65-4A35-AA7D-8D49E0CE9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25458"/>
            <a:ext cx="2520279" cy="991169"/>
          </a:xfrm>
          <a:prstGeom prst="rect">
            <a:avLst/>
          </a:prstGeom>
        </p:spPr>
      </p:pic>
      <p:pic>
        <p:nvPicPr>
          <p:cNvPr id="6" name="Picture 2" descr="GPA - meine Gewerkschaft | GPA">
            <a:extLst>
              <a:ext uri="{FF2B5EF4-FFF2-40B4-BE49-F238E27FC236}">
                <a16:creationId xmlns:a16="http://schemas.microsoft.com/office/drawing/2014/main" id="{9DD4C3AC-0106-917B-B12D-18419566A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9" y="1268760"/>
            <a:ext cx="3829967" cy="25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8">
            <a:extLst>
              <a:ext uri="{FF2B5EF4-FFF2-40B4-BE49-F238E27FC236}">
                <a16:creationId xmlns:a16="http://schemas.microsoft.com/office/drawing/2014/main" id="{736AE3F0-9106-7A4E-72A2-6207379BD1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87887" y="1995242"/>
            <a:ext cx="6336703" cy="3449981"/>
          </a:xfrm>
        </p:spPr>
        <p:txBody>
          <a:bodyPr/>
          <a:lstStyle/>
          <a:p>
            <a:r>
              <a:rPr lang="de-DE" dirty="0"/>
              <a:t>Am 05.12.2023 konnte von uns folgende Einigung erzielt werden:</a:t>
            </a:r>
          </a:p>
          <a:p>
            <a:endParaRPr lang="de-DE" dirty="0"/>
          </a:p>
          <a:p>
            <a:r>
              <a:rPr lang="de-DE" dirty="0"/>
              <a:t>Die </a:t>
            </a:r>
            <a:r>
              <a:rPr lang="de-DE" b="1" dirty="0"/>
              <a:t>Löhne und Gehälter steigen linear um 9,15 Prozent. </a:t>
            </a:r>
          </a:p>
          <a:p>
            <a:r>
              <a:rPr lang="de-DE" dirty="0"/>
              <a:t>Darüber hinaus </a:t>
            </a:r>
            <a:r>
              <a:rPr lang="de-DE" b="1" dirty="0"/>
              <a:t>zahlreiche rahmenrechtliche Verbesserungen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907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44A1E-DF06-47BD-9F97-F482D339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Wir haben einen </a:t>
            </a:r>
            <a:r>
              <a:rPr lang="de-DE" b="1" dirty="0" err="1"/>
              <a:t>abschluss</a:t>
            </a:r>
            <a:r>
              <a:rPr lang="de-DE" b="1" dirty="0"/>
              <a:t>!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3B077C-4F65-4A35-AA7D-8D49E0CE9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25458"/>
            <a:ext cx="2520279" cy="991169"/>
          </a:xfrm>
          <a:prstGeom prst="rect">
            <a:avLst/>
          </a:prstGeom>
        </p:spPr>
      </p:pic>
      <p:sp>
        <p:nvSpPr>
          <p:cNvPr id="3" name="Textplatzhalter 8">
            <a:extLst>
              <a:ext uri="{FF2B5EF4-FFF2-40B4-BE49-F238E27FC236}">
                <a16:creationId xmlns:a16="http://schemas.microsoft.com/office/drawing/2014/main" id="{736AE3F0-9106-7A4E-72A2-6207379BD1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5815" y="1844824"/>
            <a:ext cx="10687743" cy="3449981"/>
          </a:xfrm>
        </p:spPr>
        <p:txBody>
          <a:bodyPr/>
          <a:lstStyle/>
          <a:p>
            <a:r>
              <a:rPr lang="de-DE" b="1" dirty="0"/>
              <a:t>Möglichkeit der Umwandlung des Jubiläumsgelds in Freizeit </a:t>
            </a:r>
          </a:p>
          <a:p>
            <a:pPr lvl="1"/>
            <a:r>
              <a:rPr lang="de-DE" b="1" dirty="0"/>
              <a:t>Antrag des Dienstnehmers spätestens drei Monate vor </a:t>
            </a:r>
            <a:r>
              <a:rPr lang="de-DE" dirty="0"/>
              <a:t>dem Dienstjubiläums-Stichtag zu stellen.</a:t>
            </a:r>
          </a:p>
          <a:p>
            <a:pPr lvl="1"/>
            <a:r>
              <a:rPr lang="de-DE" dirty="0"/>
              <a:t>Für jeden Monatsbezug entsteht ein Anspruch an Dienstfreistellung von 22 aufeinanderfolgenden Freizeittagen ausgehend von 5 Arbeitstagen pro Woche.</a:t>
            </a:r>
          </a:p>
          <a:p>
            <a:pPr lvl="1"/>
            <a:r>
              <a:rPr lang="de-DE" dirty="0"/>
              <a:t>Dienstfreistellung ist </a:t>
            </a:r>
            <a:r>
              <a:rPr lang="de-DE" b="1" dirty="0"/>
              <a:t>innerhalb eines Jahres des Dienstjubiläums-Stichtags grundsätzlich in einem Stück zu verbrauchen</a:t>
            </a:r>
            <a:r>
              <a:rPr lang="de-DE" dirty="0"/>
              <a:t>. </a:t>
            </a:r>
          </a:p>
          <a:p>
            <a:pPr lvl="2"/>
            <a:r>
              <a:rPr lang="de-DE" i="1" dirty="0"/>
              <a:t>Erläuterung: „Verbrauch in mehreren Teilen kann vereinbart werden."</a:t>
            </a:r>
          </a:p>
          <a:p>
            <a:pPr lvl="1"/>
            <a:r>
              <a:rPr lang="de-DE" dirty="0"/>
              <a:t>Bei Vorliegen einer Dienstverhinderung zu einem späteren Zeitpunkt.</a:t>
            </a:r>
          </a:p>
          <a:p>
            <a:pPr lvl="1"/>
            <a:r>
              <a:rPr lang="de-DE" dirty="0"/>
              <a:t>Inanspruchnahme </a:t>
            </a:r>
            <a:r>
              <a:rPr lang="de-DE" b="1" dirty="0"/>
              <a:t>jedenfalls noch während aufrechtem Dienstverhältnis</a:t>
            </a:r>
          </a:p>
          <a:p>
            <a:pPr lvl="1"/>
            <a:r>
              <a:rPr lang="de-DE" b="1" dirty="0"/>
              <a:t>Verbrauchszeitraum schriftlich zu vereinbaren</a:t>
            </a:r>
          </a:p>
        </p:txBody>
      </p:sp>
    </p:spTree>
    <p:extLst>
      <p:ext uri="{BB962C8B-B14F-4D97-AF65-F5344CB8AC3E}">
        <p14:creationId xmlns:p14="http://schemas.microsoft.com/office/powerpoint/2010/main" val="1426656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44A1E-DF06-47BD-9F97-F482D339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Wir haben einen </a:t>
            </a:r>
            <a:r>
              <a:rPr lang="de-DE" b="1" dirty="0" err="1"/>
              <a:t>abschluss</a:t>
            </a:r>
            <a:r>
              <a:rPr lang="de-DE" b="1" dirty="0"/>
              <a:t>!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3B077C-4F65-4A35-AA7D-8D49E0CE9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25458"/>
            <a:ext cx="2520279" cy="991169"/>
          </a:xfrm>
          <a:prstGeom prst="rect">
            <a:avLst/>
          </a:prstGeom>
        </p:spPr>
      </p:pic>
      <p:sp>
        <p:nvSpPr>
          <p:cNvPr id="3" name="Textplatzhalter 8">
            <a:extLst>
              <a:ext uri="{FF2B5EF4-FFF2-40B4-BE49-F238E27FC236}">
                <a16:creationId xmlns:a16="http://schemas.microsoft.com/office/drawing/2014/main" id="{736AE3F0-9106-7A4E-72A2-6207379BD1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6847" y="1995242"/>
            <a:ext cx="10687743" cy="3449981"/>
          </a:xfrm>
        </p:spPr>
        <p:txBody>
          <a:bodyPr/>
          <a:lstStyle/>
          <a:p>
            <a:r>
              <a:rPr lang="de-DE" b="1" dirty="0"/>
              <a:t>Möglichkeit mehr als dreimal ein </a:t>
            </a:r>
            <a:r>
              <a:rPr lang="de-DE" b="1" dirty="0" err="1"/>
              <a:t>Freijahr</a:t>
            </a:r>
            <a:r>
              <a:rPr lang="de-DE" b="1" dirty="0"/>
              <a:t> </a:t>
            </a:r>
            <a:r>
              <a:rPr lang="de-DE" dirty="0"/>
              <a:t>zu nehmen</a:t>
            </a:r>
          </a:p>
          <a:p>
            <a:r>
              <a:rPr lang="de-DE" b="1" dirty="0"/>
              <a:t>Höherreihung der medizinischen Verwaltungsassistenz in C II </a:t>
            </a:r>
            <a:r>
              <a:rPr lang="de-DE" dirty="0"/>
              <a:t>Angestellte denen in Krankenanstalten administrative Agenden mit Patientenkontakt übertragen sind</a:t>
            </a:r>
          </a:p>
          <a:p>
            <a:r>
              <a:rPr lang="de-DE" b="1" dirty="0"/>
              <a:t>Einreihung der Küchen- und </a:t>
            </a:r>
            <a:r>
              <a:rPr lang="de-DE" b="1" dirty="0" err="1"/>
              <a:t>Wirtschaftsleiter:innen</a:t>
            </a:r>
            <a:r>
              <a:rPr lang="de-DE" b="1" dirty="0"/>
              <a:t> in Gehaltsgruppe D, Dienstklasse II</a:t>
            </a:r>
          </a:p>
          <a:p>
            <a:r>
              <a:rPr lang="de-DE" b="1" dirty="0"/>
              <a:t>Erhöhung Gehalt der </a:t>
            </a:r>
            <a:r>
              <a:rPr lang="de-DE" b="1" dirty="0" err="1"/>
              <a:t>Psycholog:innen</a:t>
            </a:r>
            <a:r>
              <a:rPr lang="de-DE" b="1" dirty="0"/>
              <a:t> in Ausbildung</a:t>
            </a:r>
          </a:p>
          <a:p>
            <a:r>
              <a:rPr lang="de-DE" b="1" dirty="0"/>
              <a:t>Anhebung des Beitragssatzes zur Pensionskasse</a:t>
            </a:r>
          </a:p>
        </p:txBody>
      </p:sp>
    </p:spTree>
    <p:extLst>
      <p:ext uri="{BB962C8B-B14F-4D97-AF65-F5344CB8AC3E}">
        <p14:creationId xmlns:p14="http://schemas.microsoft.com/office/powerpoint/2010/main" val="379936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44A1E-DF06-47BD-9F97-F482D339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Wir haben einen </a:t>
            </a:r>
            <a:r>
              <a:rPr lang="de-DE" b="1" dirty="0" err="1"/>
              <a:t>abschluss</a:t>
            </a:r>
            <a:r>
              <a:rPr lang="de-DE" b="1" dirty="0"/>
              <a:t>!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3B077C-4F65-4A35-AA7D-8D49E0CE9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25458"/>
            <a:ext cx="2520279" cy="991169"/>
          </a:xfrm>
          <a:prstGeom prst="rect">
            <a:avLst/>
          </a:prstGeom>
        </p:spPr>
      </p:pic>
      <p:sp>
        <p:nvSpPr>
          <p:cNvPr id="3" name="Textplatzhalter 8">
            <a:extLst>
              <a:ext uri="{FF2B5EF4-FFF2-40B4-BE49-F238E27FC236}">
                <a16:creationId xmlns:a16="http://schemas.microsoft.com/office/drawing/2014/main" id="{736AE3F0-9106-7A4E-72A2-6207379BD1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6847" y="1988840"/>
            <a:ext cx="10687743" cy="3449981"/>
          </a:xfrm>
        </p:spPr>
        <p:txBody>
          <a:bodyPr/>
          <a:lstStyle/>
          <a:p>
            <a:r>
              <a:rPr lang="de-DE" b="1" dirty="0"/>
              <a:t>Höherreihung der Reinigung in Krankenanstalten von I B in I C</a:t>
            </a:r>
          </a:p>
          <a:p>
            <a:r>
              <a:rPr lang="de-DE" b="1" dirty="0"/>
              <a:t>Gleichstellung bei  Hotelkostengrenzen </a:t>
            </a:r>
            <a:r>
              <a:rPr lang="de-DE" dirty="0"/>
              <a:t>mit </a:t>
            </a:r>
            <a:r>
              <a:rPr lang="de-DE" dirty="0" err="1"/>
              <a:t>Funktionär:innen</a:t>
            </a:r>
            <a:endParaRPr lang="de-DE" dirty="0"/>
          </a:p>
          <a:p>
            <a:r>
              <a:rPr lang="de-DE" b="1" dirty="0"/>
              <a:t>Wahlmöglichkeit anstelle Fahrtkostenzuschuss Klimaticket</a:t>
            </a:r>
            <a:r>
              <a:rPr lang="de-DE" dirty="0"/>
              <a:t>, </a:t>
            </a:r>
            <a:r>
              <a:rPr lang="de-DE" b="1" dirty="0"/>
              <a:t>wenn vom Dienstgeber </a:t>
            </a:r>
            <a:r>
              <a:rPr lang="de-DE" dirty="0"/>
              <a:t>zur Verfügung gestellt wird.</a:t>
            </a:r>
          </a:p>
          <a:p>
            <a:pPr marL="0" indent="0">
              <a:buNone/>
            </a:pPr>
            <a:endParaRPr lang="de-DE" dirty="0"/>
          </a:p>
          <a:p>
            <a:pPr>
              <a:buFont typeface="Courier New" panose="02070309020205020404" pitchFamily="49" charset="0"/>
              <a:buChar char="o"/>
            </a:pPr>
            <a:r>
              <a:rPr lang="de-DE" b="1" dirty="0"/>
              <a:t>Insgesamt bewerten wir den Abschluss inklusive aller rahmenrechtlichen Verbesserungen mit 9,3 Prozent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0210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44A1E-DF06-47BD-9F97-F482D339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425458"/>
            <a:ext cx="4351041" cy="987318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Wann ist der richtige Zeitpunkt um neue Mitglieder zu gewinnen?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3B077C-4F65-4A35-AA7D-8D49E0CE9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25458"/>
            <a:ext cx="2520279" cy="99116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CC643E7-246D-7248-D824-A49E08E62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301" y="2894326"/>
            <a:ext cx="2401173" cy="53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7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44A1E-DF06-47BD-9F97-F482D339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425458"/>
            <a:ext cx="4351041" cy="987318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Wann ist der richtige Zeitpunkt um neue Mitglieder zu gewinnen?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3B077C-4F65-4A35-AA7D-8D49E0CE9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25458"/>
            <a:ext cx="2520279" cy="99116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CC643E7-246D-7248-D824-A49E08E62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301" y="2894326"/>
            <a:ext cx="2401173" cy="534674"/>
          </a:xfrm>
          <a:prstGeom prst="rect">
            <a:avLst/>
          </a:prstGeom>
        </p:spPr>
      </p:pic>
      <p:pic>
        <p:nvPicPr>
          <p:cNvPr id="3" name="Picture 2" descr="GPA - meine Gewerkschaft | GPA">
            <a:extLst>
              <a:ext uri="{FF2B5EF4-FFF2-40B4-BE49-F238E27FC236}">
                <a16:creationId xmlns:a16="http://schemas.microsoft.com/office/drawing/2014/main" id="{B786F566-FEDA-C679-9008-32B631181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017" y="3573016"/>
            <a:ext cx="3600400" cy="23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B6F7B11-6A45-EDA0-CE3B-E8827FFC430A}"/>
              </a:ext>
            </a:extLst>
          </p:cNvPr>
          <p:cNvSpPr txBox="1"/>
          <p:nvPr/>
        </p:nvSpPr>
        <p:spPr>
          <a:xfrm>
            <a:off x="5879976" y="3861048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Jetzt!</a:t>
            </a:r>
          </a:p>
        </p:txBody>
      </p:sp>
    </p:spTree>
    <p:extLst>
      <p:ext uri="{BB962C8B-B14F-4D97-AF65-F5344CB8AC3E}">
        <p14:creationId xmlns:p14="http://schemas.microsoft.com/office/powerpoint/2010/main" val="2164171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A1011A-398C-A3C8-91FD-FD0047BF4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425458"/>
            <a:ext cx="9535617" cy="627278"/>
          </a:xfrm>
        </p:spPr>
        <p:txBody>
          <a:bodyPr>
            <a:normAutofit/>
          </a:bodyPr>
          <a:lstStyle/>
          <a:p>
            <a:r>
              <a:rPr lang="de-DE" b="1" dirty="0" err="1"/>
              <a:t>pflegezuschuss</a:t>
            </a:r>
            <a:endParaRPr lang="de-DE" dirty="0">
              <a:latin typeface="Arial Black" panose="020B0A04020102020204" pitchFamily="34" charset="0"/>
            </a:endParaRPr>
          </a:p>
        </p:txBody>
      </p:sp>
      <p:pic>
        <p:nvPicPr>
          <p:cNvPr id="6" name="Grafik 5" descr="Vertrag mit einfarbiger Füllung">
            <a:extLst>
              <a:ext uri="{FF2B5EF4-FFF2-40B4-BE49-F238E27FC236}">
                <a16:creationId xmlns:a16="http://schemas.microsoft.com/office/drawing/2014/main" id="{9DE318FB-C7D4-4C50-BF14-8D9E1C990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392" y="1542793"/>
            <a:ext cx="914400" cy="914400"/>
          </a:xfrm>
          <a:prstGeom prst="rect">
            <a:avLst/>
          </a:prstGeom>
        </p:spPr>
      </p:pic>
      <p:pic>
        <p:nvPicPr>
          <p:cNvPr id="8" name="Grafik 7" descr="Euro mit einfarbiger Füllung">
            <a:extLst>
              <a:ext uri="{FF2B5EF4-FFF2-40B4-BE49-F238E27FC236}">
                <a16:creationId xmlns:a16="http://schemas.microsoft.com/office/drawing/2014/main" id="{23921877-1D0F-3CCA-5097-A16C9D985B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288" y="2743200"/>
            <a:ext cx="914400" cy="914400"/>
          </a:xfrm>
          <a:prstGeom prst="rect">
            <a:avLst/>
          </a:prstGeom>
        </p:spPr>
      </p:pic>
      <p:pic>
        <p:nvPicPr>
          <p:cNvPr id="17" name="Grafik 16" descr="Bauarbeiterin Silhouette">
            <a:extLst>
              <a:ext uri="{FF2B5EF4-FFF2-40B4-BE49-F238E27FC236}">
                <a16:creationId xmlns:a16="http://schemas.microsoft.com/office/drawing/2014/main" id="{A8465596-176B-B20A-57F5-713FA2EF70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0288" y="3943608"/>
            <a:ext cx="914400" cy="914400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B113B520-692F-0007-CD83-D84FD197352A}"/>
              </a:ext>
            </a:extLst>
          </p:cNvPr>
          <p:cNvSpPr txBox="1"/>
          <p:nvPr/>
        </p:nvSpPr>
        <p:spPr>
          <a:xfrm>
            <a:off x="2090604" y="1584494"/>
            <a:ext cx="75410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accent1"/>
                </a:solidFill>
                <a:latin typeface="+mj-lt"/>
              </a:rPr>
              <a:t>Pflegefondsgesetz – PFG in Verbindung mit Entgelterhöhungs-Zweckzuschussgesetz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EACC38C-E0AB-090D-E9A0-55C0805FC3FC}"/>
              </a:ext>
            </a:extLst>
          </p:cNvPr>
          <p:cNvSpPr txBox="1"/>
          <p:nvPr/>
        </p:nvSpPr>
        <p:spPr>
          <a:xfrm>
            <a:off x="2090603" y="2633430"/>
            <a:ext cx="58776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0" i="0" dirty="0">
                <a:solidFill>
                  <a:schemeClr val="accent1"/>
                </a:solidFill>
                <a:effectLst/>
                <a:latin typeface="+mj-lt"/>
              </a:rPr>
              <a:t>monatlicher Betrag in der Höhe von € 135,50 </a:t>
            </a:r>
            <a:r>
              <a:rPr lang="de-DE" sz="2400" b="0" i="0" dirty="0" err="1">
                <a:solidFill>
                  <a:schemeClr val="accent1"/>
                </a:solidFill>
                <a:effectLst/>
                <a:latin typeface="+mj-lt"/>
              </a:rPr>
              <a:t>bto</a:t>
            </a:r>
            <a:r>
              <a:rPr lang="de-DE" sz="2400" dirty="0">
                <a:solidFill>
                  <a:schemeClr val="accent1"/>
                </a:solidFill>
                <a:latin typeface="+mj-lt"/>
              </a:rPr>
              <a:t>. Vollzeit (Teilzeit aliquot)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29517988-7A51-E33A-0576-B5BFBFEA0028}"/>
              </a:ext>
            </a:extLst>
          </p:cNvPr>
          <p:cNvSpPr txBox="1"/>
          <p:nvPr/>
        </p:nvSpPr>
        <p:spPr>
          <a:xfrm>
            <a:off x="2082558" y="4051698"/>
            <a:ext cx="9702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0" i="0" dirty="0">
                <a:solidFill>
                  <a:schemeClr val="accent1"/>
                </a:solidFill>
                <a:effectLst/>
                <a:latin typeface="+mj-lt"/>
              </a:rPr>
              <a:t>Angehörige des gehobenen Dienstes für Gesundheits- und Krankenpflege gemäß GuKG (DGKP),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0" i="0" dirty="0">
                <a:solidFill>
                  <a:schemeClr val="accent1"/>
                </a:solidFill>
                <a:effectLst/>
                <a:latin typeface="+mj-lt"/>
              </a:rPr>
              <a:t>Angehörige der Pflegefachassistenz gemäß GuKG (PFA),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0" i="0" dirty="0">
                <a:solidFill>
                  <a:schemeClr val="accent1"/>
                </a:solidFill>
                <a:effectLst/>
                <a:latin typeface="+mj-lt"/>
              </a:rPr>
              <a:t>Angehörige der Pflegeassistenz gemäß GuKG (PA) sowie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0" i="0" dirty="0">
                <a:solidFill>
                  <a:schemeClr val="accent1"/>
                </a:solidFill>
                <a:effectLst/>
                <a:latin typeface="+mj-lt"/>
              </a:rPr>
              <a:t>Angehörige der Sozialbetreuungsberufe</a:t>
            </a:r>
          </a:p>
        </p:txBody>
      </p:sp>
      <p:sp>
        <p:nvSpPr>
          <p:cNvPr id="4" name="Flussdiagramm: Alternativer Prozess 3">
            <a:extLst>
              <a:ext uri="{FF2B5EF4-FFF2-40B4-BE49-F238E27FC236}">
                <a16:creationId xmlns:a16="http://schemas.microsoft.com/office/drawing/2014/main" id="{4A412A58-9D53-886E-9C1C-0F052EA52FEC}"/>
              </a:ext>
            </a:extLst>
          </p:cNvPr>
          <p:cNvSpPr/>
          <p:nvPr/>
        </p:nvSpPr>
        <p:spPr>
          <a:xfrm>
            <a:off x="7968208" y="2604855"/>
            <a:ext cx="3384376" cy="1200329"/>
          </a:xfrm>
          <a:prstGeom prst="flowChartAlternateProcess">
            <a:avLst/>
          </a:prstGeom>
          <a:solidFill>
            <a:srgbClr val="D60E37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Zusatz im Kollektivvertrag voraussichtlich bis Feb. 2023</a:t>
            </a:r>
          </a:p>
        </p:txBody>
      </p:sp>
    </p:spTree>
    <p:extLst>
      <p:ext uri="{BB962C8B-B14F-4D97-AF65-F5344CB8AC3E}">
        <p14:creationId xmlns:p14="http://schemas.microsoft.com/office/powerpoint/2010/main" val="4103218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44A1E-DF06-47BD-9F97-F482D339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/>
              <a:t>Offene KV-themen </a:t>
            </a:r>
            <a:r>
              <a:rPr lang="de-DE" dirty="0"/>
              <a:t>2024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3B077C-4F65-4A35-AA7D-8D49E0CE9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25458"/>
            <a:ext cx="2520279" cy="991169"/>
          </a:xfrm>
          <a:prstGeom prst="rect">
            <a:avLst/>
          </a:prstGeom>
        </p:spPr>
      </p:pic>
      <p:sp>
        <p:nvSpPr>
          <p:cNvPr id="3" name="Textplatzhalter 8">
            <a:extLst>
              <a:ext uri="{FF2B5EF4-FFF2-40B4-BE49-F238E27FC236}">
                <a16:creationId xmlns:a16="http://schemas.microsoft.com/office/drawing/2014/main" id="{736AE3F0-9106-7A4E-72A2-6207379BD1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6847" y="1988840"/>
            <a:ext cx="10687743" cy="3449981"/>
          </a:xfrm>
        </p:spPr>
        <p:txBody>
          <a:bodyPr/>
          <a:lstStyle/>
          <a:p>
            <a:pPr marL="457200" lvl="1" indent="0">
              <a:buNone/>
            </a:pPr>
            <a:r>
              <a:rPr lang="de-DE" b="1" i="1" dirty="0"/>
              <a:t>„Zu Mangelberufen (</a:t>
            </a:r>
            <a:r>
              <a:rPr lang="de-DE" b="1" i="1" dirty="0" err="1"/>
              <a:t>zB</a:t>
            </a:r>
            <a:r>
              <a:rPr lang="de-DE" b="1" i="1" dirty="0"/>
              <a:t> </a:t>
            </a:r>
            <a:r>
              <a:rPr lang="de-DE" b="1" i="1" dirty="0" err="1"/>
              <a:t>Ärzt</a:t>
            </a:r>
            <a:r>
              <a:rPr lang="de-DE" b="1" i="1" dirty="0"/>
              <a:t>*innen, Gesundheitsberufe·, IT-Berufe, usw.) können bei Bedarf während des Jahres 2024 Verhandlungen stattfinden. „</a:t>
            </a:r>
          </a:p>
          <a:p>
            <a:r>
              <a:rPr lang="de-DE" b="1" dirty="0"/>
              <a:t>Reformierung des Gehaltsschemas für Angehörige der Gesundheitsberufe: </a:t>
            </a:r>
          </a:p>
          <a:p>
            <a:pPr lvl="1"/>
            <a:r>
              <a:rPr lang="de-DE" b="1" dirty="0"/>
              <a:t>inhaltliche Fertigstellung der Abbildung in der Dienstordnung (Textierung und Ausgestaltung der neue definierten Gesundheitsberufe). </a:t>
            </a:r>
          </a:p>
          <a:p>
            <a:pPr lvl="1"/>
            <a:r>
              <a:rPr lang="de-DE" b="1" dirty="0"/>
              <a:t>Gespräche/Verhandlungen über die Festlegung der neuen Gehaltsstufen ?</a:t>
            </a:r>
          </a:p>
          <a:p>
            <a:r>
              <a:rPr lang="de-DE" b="1" dirty="0"/>
              <a:t>Evaluierung der Berufsbilder im EDV-Bereich: </a:t>
            </a:r>
          </a:p>
          <a:p>
            <a:pPr lvl="1"/>
            <a:r>
              <a:rPr lang="de-DE" b="1" dirty="0"/>
              <a:t>derzeit Kostenerhebung SV-Träger (Datenerhebung bis 31.01.2024)</a:t>
            </a:r>
          </a:p>
          <a:p>
            <a:r>
              <a:rPr lang="de-DE" b="1" dirty="0" err="1"/>
              <a:t>Ärzt:innen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9792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7408" y="4509120"/>
            <a:ext cx="3414937" cy="771294"/>
          </a:xfrm>
        </p:spPr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Vielen dank!</a:t>
            </a:r>
          </a:p>
        </p:txBody>
      </p:sp>
    </p:spTree>
    <p:extLst>
      <p:ext uri="{BB962C8B-B14F-4D97-AF65-F5344CB8AC3E}">
        <p14:creationId xmlns:p14="http://schemas.microsoft.com/office/powerpoint/2010/main" val="4107872681"/>
      </p:ext>
    </p:extLst>
  </p:cSld>
  <p:clrMapOvr>
    <a:masterClrMapping/>
  </p:clrMapOvr>
</p:sld>
</file>

<file path=ppt/theme/theme1.xml><?xml version="1.0" encoding="utf-8"?>
<a:theme xmlns:a="http://schemas.openxmlformats.org/drawingml/2006/main" name="2020-powerpoint-vorlage-gpa">
  <a:themeElements>
    <a:clrScheme name="gpa_farben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000000"/>
      </a:accent1>
      <a:accent2>
        <a:srgbClr val="D610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0000"/>
      </a:folHlink>
    </a:clrScheme>
    <a:fontScheme name="gpa-schrift">
      <a:majorFont>
        <a:latin typeface="Arial"/>
        <a:ea typeface=""/>
        <a:cs typeface=""/>
      </a:majorFont>
      <a:minorFont>
        <a:latin typeface="Aril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Macintosh PowerPoint</Application>
  <PresentationFormat>Breitbild</PresentationFormat>
  <Paragraphs>53</Paragraphs>
  <Slides>9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Arila</vt:lpstr>
      <vt:lpstr>Calibri</vt:lpstr>
      <vt:lpstr>Courier New</vt:lpstr>
      <vt:lpstr>Symbol</vt:lpstr>
      <vt:lpstr>2020-powerpoint-vorlage-gpa</vt:lpstr>
      <vt:lpstr>Wir haben einen abschluss!</vt:lpstr>
      <vt:lpstr>Wir haben einen abschluss!</vt:lpstr>
      <vt:lpstr>Wir haben einen abschluss!</vt:lpstr>
      <vt:lpstr>Wir haben einen abschluss!</vt:lpstr>
      <vt:lpstr>Wann ist der richtige Zeitpunkt um neue Mitglieder zu gewinnen?</vt:lpstr>
      <vt:lpstr>Wann ist der richtige Zeitpunkt um neue Mitglieder zu gewinnen?</vt:lpstr>
      <vt:lpstr>pflegezuschuss</vt:lpstr>
      <vt:lpstr>Offene KV-themen 2024</vt:lpstr>
      <vt:lpstr>Vielen dank!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Raphael Drechsel</dc:creator>
  <cp:lastModifiedBy>Katharina Glas</cp:lastModifiedBy>
  <cp:revision>150</cp:revision>
  <cp:lastPrinted>2023-04-11T14:12:29Z</cp:lastPrinted>
  <dcterms:created xsi:type="dcterms:W3CDTF">2020-10-22T19:32:38Z</dcterms:created>
  <dcterms:modified xsi:type="dcterms:W3CDTF">2024-06-11T09:45:49Z</dcterms:modified>
</cp:coreProperties>
</file>